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2" r:id="rId2"/>
    <p:sldId id="263" r:id="rId3"/>
    <p:sldId id="301" r:id="rId4"/>
    <p:sldId id="304" r:id="rId5"/>
    <p:sldId id="300" r:id="rId6"/>
    <p:sldId id="264" r:id="rId7"/>
    <p:sldId id="265" r:id="rId8"/>
    <p:sldId id="266" r:id="rId9"/>
    <p:sldId id="267" r:id="rId10"/>
    <p:sldId id="268" r:id="rId11"/>
    <p:sldId id="284" r:id="rId12"/>
    <p:sldId id="299" r:id="rId13"/>
    <p:sldId id="272" r:id="rId14"/>
    <p:sldId id="273" r:id="rId15"/>
    <p:sldId id="275" r:id="rId16"/>
    <p:sldId id="276" r:id="rId17"/>
    <p:sldId id="277" r:id="rId18"/>
    <p:sldId id="298" r:id="rId19"/>
    <p:sldId id="278" r:id="rId20"/>
    <p:sldId id="279" r:id="rId21"/>
    <p:sldId id="280" r:id="rId22"/>
    <p:sldId id="283" r:id="rId23"/>
    <p:sldId id="302" r:id="rId24"/>
    <p:sldId id="285" r:id="rId25"/>
    <p:sldId id="288" r:id="rId26"/>
    <p:sldId id="287" r:id="rId27"/>
    <p:sldId id="286" r:id="rId28"/>
    <p:sldId id="303" r:id="rId29"/>
    <p:sldId id="289" r:id="rId30"/>
    <p:sldId id="290" r:id="rId31"/>
    <p:sldId id="291" r:id="rId32"/>
    <p:sldId id="292" r:id="rId33"/>
    <p:sldId id="293" r:id="rId34"/>
    <p:sldId id="294" r:id="rId35"/>
    <p:sldId id="305" r:id="rId36"/>
    <p:sldId id="306" r:id="rId37"/>
    <p:sldId id="281" r:id="rId38"/>
    <p:sldId id="282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7C"/>
    <a:srgbClr val="5BBB0E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1412" y="7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12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17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04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6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F0950-DD71-48EC-948F-2D6829375BC3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6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714A3-8C98-954A-ABBD-D68695BA954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5" y="166304"/>
            <a:ext cx="2448859" cy="12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557084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</a:t>
            </a:r>
            <a:r>
              <a:rPr lang="en-US" altLang="en-US" dirty="0" err="1"/>
              <a:t>Georgoff</a:t>
            </a:r>
            <a:endParaRPr lang="en-US" altLang="en-US" dirty="0"/>
          </a:p>
          <a:p>
            <a:pPr eaLnBrk="1" hangingPunct="1"/>
            <a:r>
              <a:rPr lang="en-US" altLang="en-US" dirty="0"/>
              <a:t>MMC Meeting, Bangkok, Thailand</a:t>
            </a:r>
          </a:p>
          <a:p>
            <a:pPr eaLnBrk="1" hangingPunct="1"/>
            <a:r>
              <a:rPr lang="en-US" altLang="en-US" dirty="0"/>
              <a:t>November 30, 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FF880D-78B8-8845-B98D-8146E8D61F4D}"/>
              </a:ext>
            </a:extLst>
          </p:cNvPr>
          <p:cNvSpPr txBox="1">
            <a:spLocks/>
          </p:cNvSpPr>
          <p:nvPr/>
        </p:nvSpPr>
        <p:spPr bwMode="auto">
          <a:xfrm>
            <a:off x="401139" y="2772171"/>
            <a:ext cx="777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kern="0" dirty="0">
                <a:solidFill>
                  <a:schemeClr val="accent4"/>
                </a:solidFill>
              </a:rPr>
              <a:t>A Time-at-Risk Based Approach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grpSp>
          <p:nvGrpSpPr>
            <p:cNvPr id="14" name="Group 13"/>
            <p:cNvGrpSpPr/>
            <p:nvPr/>
          </p:nvGrpSpPr>
          <p:grpSpPr>
            <a:xfrm>
              <a:off x="2464578" y="5001536"/>
              <a:ext cx="4408519" cy="946292"/>
              <a:chOff x="2464578" y="5001536"/>
              <a:chExt cx="4408519" cy="94629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578" y="5001536"/>
                <a:ext cx="4408519" cy="94629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F23342-32A3-184E-9D57-647F218CA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706" t="34279" r="78198" b="28849"/>
              <a:stretch/>
            </p:blipFill>
            <p:spPr>
              <a:xfrm>
                <a:off x="3098289" y="5335139"/>
                <a:ext cx="312822" cy="34891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D30FA5-B69D-064D-9FBC-E39727A89B0C}"/>
                </a:ext>
              </a:extLst>
            </p:cNvPr>
            <p:cNvSpPr/>
            <p:nvPr/>
          </p:nvSpPr>
          <p:spPr>
            <a:xfrm>
              <a:off x="3411111" y="5470496"/>
              <a:ext cx="1391478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C8B854-6657-5A4B-A469-85EB788273BA}"/>
                </a:ext>
              </a:extLst>
            </p:cNvPr>
            <p:cNvSpPr/>
            <p:nvPr/>
          </p:nvSpPr>
          <p:spPr>
            <a:xfrm>
              <a:off x="4839718" y="5288085"/>
              <a:ext cx="813659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D89ADE-B4D1-FA47-84B8-93A11322A003}"/>
                </a:ext>
              </a:extLst>
            </p:cNvPr>
            <p:cNvSpPr/>
            <p:nvPr/>
          </p:nvSpPr>
          <p:spPr>
            <a:xfrm>
              <a:off x="5647515" y="5288085"/>
              <a:ext cx="1174303" cy="44302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21A002-FA94-D54C-965E-48E9D4D0DC26}"/>
                </a:ext>
              </a:extLst>
            </p:cNvPr>
            <p:cNvSpPr/>
            <p:nvPr/>
          </p:nvSpPr>
          <p:spPr>
            <a:xfrm>
              <a:off x="3901255" y="5118234"/>
              <a:ext cx="439777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C33E0C-5DB2-294B-8888-116BB3B26DE4}"/>
                </a:ext>
              </a:extLst>
            </p:cNvPr>
            <p:cNvSpPr/>
            <p:nvPr/>
          </p:nvSpPr>
          <p:spPr>
            <a:xfrm>
              <a:off x="2507271" y="5335139"/>
              <a:ext cx="579138" cy="28458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880439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892 -0.5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Rate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F23342-32A3-184E-9D57-647F218C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6" t="34279" r="78198" b="28849"/>
          <a:stretch/>
        </p:blipFill>
        <p:spPr>
          <a:xfrm>
            <a:off x="1553685" y="1587037"/>
            <a:ext cx="312822" cy="3489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D4CEB-F1FC-1F40-85B1-A274CBF17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/>
          <a:stretch/>
        </p:blipFill>
        <p:spPr>
          <a:xfrm>
            <a:off x="1918359" y="1272170"/>
            <a:ext cx="1899814" cy="892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2EBBFB-EFB1-7740-8448-E2E9AAFD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39" y="3259800"/>
            <a:ext cx="6214946" cy="14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6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Vector-Based</a:t>
            </a:r>
            <a:br>
              <a:rPr lang="en-US" sz="5400" dirty="0" smtClean="0"/>
            </a:br>
            <a:r>
              <a:rPr lang="en-US" sz="5400" dirty="0" smtClean="0"/>
              <a:t>Approach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984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B5A-E6A9-3442-ABD8-8A2C8615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9D6BC-B93B-E74D-BD01-5142A73DD551}"/>
              </a:ext>
            </a:extLst>
          </p:cNvPr>
          <p:cNvGrpSpPr/>
          <p:nvPr/>
        </p:nvGrpSpPr>
        <p:grpSpPr>
          <a:xfrm>
            <a:off x="840737" y="2329270"/>
            <a:ext cx="3228955" cy="2199459"/>
            <a:chOff x="1781643" y="2615485"/>
            <a:chExt cx="3228955" cy="21994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80259C-4B77-9A4B-A918-866A694D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643" y="2624254"/>
              <a:ext cx="1330882" cy="2181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48D6-F142-5F43-AD3B-EB6787A7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9715" y="2615485"/>
              <a:ext cx="1330883" cy="21994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BE65F-F0EB-4640-A82E-E8A34359E506}"/>
              </a:ext>
            </a:extLst>
          </p:cNvPr>
          <p:cNvGrpSpPr/>
          <p:nvPr/>
        </p:nvGrpSpPr>
        <p:grpSpPr>
          <a:xfrm>
            <a:off x="5074310" y="2329270"/>
            <a:ext cx="3478895" cy="2199457"/>
            <a:chOff x="5074309" y="2438400"/>
            <a:chExt cx="3478895" cy="21994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3B297B-E903-BF43-8D91-28B64281C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046" y="2438400"/>
              <a:ext cx="1451158" cy="21906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D9AA6E-E18C-6C43-96AE-8AF0E96E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309" y="2447166"/>
              <a:ext cx="1462794" cy="21906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DC9E538-4F40-2542-AE4D-5E952719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71" y="1404880"/>
            <a:ext cx="2591475" cy="3986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F5922B-0B7A-7943-94D1-64A1C3BF2FBD}"/>
              </a:ext>
            </a:extLst>
          </p:cNvPr>
          <p:cNvGrpSpPr/>
          <p:nvPr/>
        </p:nvGrpSpPr>
        <p:grpSpPr>
          <a:xfrm>
            <a:off x="5683467" y="1200245"/>
            <a:ext cx="2837160" cy="810200"/>
            <a:chOff x="5205341" y="928918"/>
            <a:chExt cx="2837160" cy="810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548254-9C08-2945-91CE-E07E2ED10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8516"/>
            <a:stretch/>
          </p:blipFill>
          <p:spPr>
            <a:xfrm>
              <a:off x="5627843" y="928918"/>
              <a:ext cx="1992157" cy="4039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B106D2-7E61-1E4E-9A3E-327160C48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921"/>
            <a:stretch/>
          </p:blipFill>
          <p:spPr>
            <a:xfrm>
              <a:off x="5205341" y="1335139"/>
              <a:ext cx="2837160" cy="40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801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7040-375B-DA48-BE15-41750F7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by Time-at-Risk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1307" y="3080188"/>
            <a:ext cx="7181386" cy="665087"/>
            <a:chOff x="981307" y="3080188"/>
            <a:chExt cx="7181386" cy="665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4659D1-8D0A-A747-813A-B58C99526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307" y="3112725"/>
              <a:ext cx="2996201" cy="632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0990B-AB15-DD47-9A60-708D0660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492" y="3080188"/>
              <a:ext cx="2996201" cy="66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82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4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F0401-DDCB-FC4A-B52A-B2DA0B18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3921376"/>
            <a:ext cx="5583044" cy="10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E2521-8D5D-7C45-8251-6C49B1AB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07" y="1982499"/>
            <a:ext cx="6891454" cy="10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4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78F6-FAA5-DD4B-9C07-E5A309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2C3C5-91D9-9C40-8464-96598992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7" y="1789083"/>
            <a:ext cx="7486185" cy="10998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29990" y="3969051"/>
            <a:ext cx="6884020" cy="918005"/>
            <a:chOff x="1129990" y="3969051"/>
            <a:chExt cx="6884020" cy="918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C704D-792C-684B-A1CF-19B84F09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990" y="3969052"/>
              <a:ext cx="2529052" cy="918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F88DB-F4B2-9946-84B6-2D813790C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5930" y="3969051"/>
              <a:ext cx="1628080" cy="9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256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Simple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489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D35-1130-FA49-BA72-B7DFD15D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675CB-3B8E-B346-8231-65216A01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55" y="1258792"/>
            <a:ext cx="5783766" cy="244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DDFD3-D6B9-F94B-829C-7967D920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112" y="4183505"/>
            <a:ext cx="3335676" cy="1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9A7E9-176D-FA4F-B762-B4E9B874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92" y="2952977"/>
            <a:ext cx="7144215" cy="9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7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613-3DEF-8D42-B700-22C64E6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5AE6-1534-744F-91DA-BB0052C7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5" y="1096263"/>
            <a:ext cx="6731850" cy="260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1F793-6E7E-1747-9728-369A2BD2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28" y="4240267"/>
            <a:ext cx="5409343" cy="1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5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31D63-5702-9747-A47B-C2EB4F6E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19" y="1096819"/>
            <a:ext cx="5434361" cy="77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7437-6171-B843-9CD0-A4C1D508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60" y="2503040"/>
            <a:ext cx="8452624" cy="1387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CD542-9CB8-0248-8F25-225F9222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8" y="4521678"/>
            <a:ext cx="8296507" cy="15377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B2EB72-D196-D446-91C4-8D768EFF6DB5}"/>
              </a:ext>
            </a:extLst>
          </p:cNvPr>
          <p:cNvGrpSpPr/>
          <p:nvPr/>
        </p:nvGrpSpPr>
        <p:grpSpPr>
          <a:xfrm>
            <a:off x="2018370" y="4534830"/>
            <a:ext cx="6556917" cy="1468243"/>
            <a:chOff x="2018370" y="4534830"/>
            <a:chExt cx="6556917" cy="1468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B9659-93B9-B446-9DE4-0EE638268394}"/>
                </a:ext>
              </a:extLst>
            </p:cNvPr>
            <p:cNvSpPr/>
            <p:nvPr/>
          </p:nvSpPr>
          <p:spPr>
            <a:xfrm>
              <a:off x="2691161" y="4705815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83472-D299-D242-9E6A-DD9AFC7B558E}"/>
                </a:ext>
              </a:extLst>
            </p:cNvPr>
            <p:cNvSpPr/>
            <p:nvPr/>
          </p:nvSpPr>
          <p:spPr>
            <a:xfrm>
              <a:off x="2018370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EDEC2D-E319-414C-AA42-E115ECECB11A}"/>
                </a:ext>
              </a:extLst>
            </p:cNvPr>
            <p:cNvSpPr/>
            <p:nvPr/>
          </p:nvSpPr>
          <p:spPr>
            <a:xfrm>
              <a:off x="4062761" y="5490118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E1AF12-567A-214E-BDE0-2B7FEE54DA54}"/>
                </a:ext>
              </a:extLst>
            </p:cNvPr>
            <p:cNvSpPr/>
            <p:nvPr/>
          </p:nvSpPr>
          <p:spPr>
            <a:xfrm>
              <a:off x="3490332" y="4534830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EA8F3-4B1C-4B48-80DC-1262E8A8FF93}"/>
                </a:ext>
              </a:extLst>
            </p:cNvPr>
            <p:cNvSpPr/>
            <p:nvPr/>
          </p:nvSpPr>
          <p:spPr>
            <a:xfrm>
              <a:off x="3475463" y="4889952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0B154-E773-A041-986A-7EDC528982AE}"/>
                </a:ext>
              </a:extLst>
            </p:cNvPr>
            <p:cNvSpPr/>
            <p:nvPr/>
          </p:nvSpPr>
          <p:spPr>
            <a:xfrm>
              <a:off x="5330176" y="4711533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C1B92-D244-274C-BA28-EC93978A8168}"/>
                </a:ext>
              </a:extLst>
            </p:cNvPr>
            <p:cNvSpPr/>
            <p:nvPr/>
          </p:nvSpPr>
          <p:spPr>
            <a:xfrm>
              <a:off x="6315410" y="4705815"/>
              <a:ext cx="594839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04453-7BFB-FD4F-B578-90299FCF70E1}"/>
                </a:ext>
              </a:extLst>
            </p:cNvPr>
            <p:cNvSpPr/>
            <p:nvPr/>
          </p:nvSpPr>
          <p:spPr>
            <a:xfrm>
              <a:off x="6910249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6729E-0C25-C64C-B063-3778F6163380}"/>
                </a:ext>
              </a:extLst>
            </p:cNvPr>
            <p:cNvSpPr/>
            <p:nvPr/>
          </p:nvSpPr>
          <p:spPr>
            <a:xfrm>
              <a:off x="7910141" y="5490118"/>
              <a:ext cx="665146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07603-8CF7-724C-9675-849D149DA9E6}"/>
                </a:ext>
              </a:extLst>
            </p:cNvPr>
            <p:cNvSpPr/>
            <p:nvPr/>
          </p:nvSpPr>
          <p:spPr>
            <a:xfrm>
              <a:off x="2836126" y="5319133"/>
              <a:ext cx="37914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C6391F-3BDC-3749-8736-228CE8AFD02A}"/>
                </a:ext>
              </a:extLst>
            </p:cNvPr>
            <p:cNvSpPr/>
            <p:nvPr/>
          </p:nvSpPr>
          <p:spPr>
            <a:xfrm>
              <a:off x="2810316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861496-0646-CB44-861F-23636B838923}"/>
                </a:ext>
              </a:extLst>
            </p:cNvPr>
            <p:cNvSpPr/>
            <p:nvPr/>
          </p:nvSpPr>
          <p:spPr>
            <a:xfrm>
              <a:off x="4847378" y="566110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B500B-8A87-B243-A112-330CCEA95620}"/>
                </a:ext>
              </a:extLst>
            </p:cNvPr>
            <p:cNvSpPr/>
            <p:nvPr/>
          </p:nvSpPr>
          <p:spPr>
            <a:xfrm>
              <a:off x="4880936" y="5319133"/>
              <a:ext cx="379142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95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Expanded Example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6794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1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16" y="1438126"/>
            <a:ext cx="6387768" cy="39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67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16474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to More Villages and Forests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38" y="1705025"/>
            <a:ext cx="4103410" cy="3224661"/>
          </a:xfrm>
          <a:prstGeom prst="rect">
            <a:avLst/>
          </a:prstGeom>
        </p:spPr>
      </p:pic>
      <p:pic>
        <p:nvPicPr>
          <p:cNvPr id="6" name="Picture 5" descr="Left:  Picture 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6" y="2134932"/>
            <a:ext cx="4152049" cy="25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Implementation In</a:t>
            </a:r>
            <a:br>
              <a:rPr lang="en-US" sz="5400" dirty="0" smtClean="0"/>
            </a:br>
            <a:r>
              <a:rPr lang="en-US" sz="5400" dirty="0"/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86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81137"/>
            <a:ext cx="6953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108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030"/>
          <a:stretch/>
        </p:blipFill>
        <p:spPr>
          <a:xfrm>
            <a:off x="1095375" y="3741821"/>
            <a:ext cx="6953250" cy="16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</a:t>
            </a:r>
            <a:r>
              <a:rPr lang="en-US" dirty="0"/>
              <a:t>–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40" y="1232234"/>
            <a:ext cx="3962521" cy="43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</a:t>
            </a:r>
            <a:r>
              <a:rPr lang="en-US" dirty="0" err="1" smtClean="0"/>
              <a:t>TaR</a:t>
            </a:r>
            <a:r>
              <a:rPr lang="en-US" dirty="0" smtClean="0"/>
              <a:t>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3" y="1960812"/>
            <a:ext cx="7589475" cy="29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62" y="1274220"/>
            <a:ext cx="4395876" cy="43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6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 –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" y="1639277"/>
            <a:ext cx="9109521" cy="3579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3094" y="5422700"/>
            <a:ext cx="36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2800" dirty="0" smtClean="0"/>
              <a:t>7776 Rows</a:t>
            </a:r>
          </a:p>
        </p:txBody>
      </p:sp>
    </p:spTree>
    <p:extLst>
      <p:ext uri="{BB962C8B-B14F-4D97-AF65-F5344CB8AC3E}">
        <p14:creationId xmlns:p14="http://schemas.microsoft.com/office/powerpoint/2010/main" val="305812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923330"/>
          </a:xfrm>
        </p:spPr>
        <p:txBody>
          <a:bodyPr/>
          <a:lstStyle/>
          <a:p>
            <a:pPr algn="ctr"/>
            <a:r>
              <a:rPr lang="en-US" sz="5400" dirty="0" smtClean="0"/>
              <a:t>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628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62025"/>
            <a:ext cx="54864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75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83C4-4C8C-0743-B43F-798712D4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0" y="1503596"/>
            <a:ext cx="6222380" cy="95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F4CB-825B-9D4C-8983-0B85140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80" y="3180283"/>
            <a:ext cx="6452839" cy="25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BD4F-A837-E44D-826A-7501F245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One Village, One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185EA-DAC3-EA4D-A60D-D6F328E4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1314203"/>
            <a:ext cx="2564780" cy="71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5F2AD-5222-4344-A059-697BB4F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78" y="849844"/>
            <a:ext cx="3281640" cy="163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6E1E0-5725-5C45-84EF-551616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778" y="2667124"/>
            <a:ext cx="3526718" cy="1523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50592-95C3-CC4A-8CA8-A3C494046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22"/>
          <a:stretch/>
        </p:blipFill>
        <p:spPr>
          <a:xfrm>
            <a:off x="3369778" y="4377084"/>
            <a:ext cx="5367454" cy="1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8490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Mathematical</a:t>
            </a:r>
          </a:p>
          <a:p>
            <a:pPr algn="ctr"/>
            <a:r>
              <a:rPr lang="en-US" sz="1600" dirty="0" smtClean="0"/>
              <a:t>Underpinnings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185416" y="1992034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Vector-Based</a:t>
            </a:r>
          </a:p>
          <a:p>
            <a:pPr algn="ctr"/>
            <a:r>
              <a:rPr lang="en-US" sz="1600" dirty="0" smtClean="0"/>
              <a:t>Approach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57200" y="2915578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Simple</a:t>
            </a:r>
          </a:p>
          <a:p>
            <a:pPr algn="ctr"/>
            <a:r>
              <a:rPr lang="en-US" sz="1600" dirty="0" smtClean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5416" y="3839122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Expanded</a:t>
            </a:r>
          </a:p>
          <a:p>
            <a:pPr algn="ctr"/>
            <a:r>
              <a:rPr lang="en-US" sz="1600" dirty="0" smtClean="0"/>
              <a:t>Example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57200" y="4762666"/>
            <a:ext cx="1728216" cy="923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</a:t>
            </a:r>
          </a:p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28737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The basics of mosquito 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532" y="228452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Multiple locations in one equation</a:t>
            </a:r>
            <a:endParaRPr lang="en-US" sz="1600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743199" y="3208073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One village, one forest</a:t>
            </a:r>
            <a:endParaRPr lang="en-US" sz="1600" i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93532" y="4133869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More villages, more forests!!</a:t>
            </a:r>
            <a:endParaRPr lang="en-US" sz="1600" i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743198" y="5055161"/>
            <a:ext cx="398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600" i="1" dirty="0" smtClean="0"/>
              <a:t>Making computers do the hard math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290049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99578"/>
            <a:ext cx="8191500" cy="1754326"/>
          </a:xfrm>
        </p:spPr>
        <p:txBody>
          <a:bodyPr/>
          <a:lstStyle/>
          <a:p>
            <a:pPr algn="ctr"/>
            <a:r>
              <a:rPr lang="en-US" sz="5400" dirty="0" smtClean="0"/>
              <a:t>Mathematical</a:t>
            </a:r>
            <a:br>
              <a:rPr lang="en-US" sz="5400" dirty="0" smtClean="0"/>
            </a:br>
            <a:r>
              <a:rPr lang="en-US" sz="5400" dirty="0" smtClean="0"/>
              <a:t>Underpinnings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9337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Ross-Macdonald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A26-5203-7E4F-9A64-2D61C19C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982499"/>
            <a:ext cx="5497975" cy="2979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9783" y="1094874"/>
            <a:ext cx="6637194" cy="3276600"/>
            <a:chOff x="679783" y="1094874"/>
            <a:chExt cx="6637194" cy="3276600"/>
          </a:xfrm>
        </p:grpSpPr>
        <p:sp>
          <p:nvSpPr>
            <p:cNvPr id="3" name="TextBox 2"/>
            <p:cNvSpPr txBox="1"/>
            <p:nvPr/>
          </p:nvSpPr>
          <p:spPr>
            <a:xfrm>
              <a:off x="679783" y="1094874"/>
              <a:ext cx="2562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FFC000"/>
                  </a:solidFill>
                </a:rPr>
                <a:t>Infected Humans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479" y="2051384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80911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19935" y="23241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914274" y="3962400"/>
              <a:ext cx="397042" cy="409074"/>
            </a:xfrm>
            <a:prstGeom prst="rect">
              <a:avLst/>
            </a:prstGeom>
            <a:solidFill>
              <a:srgbClr val="FFC00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65620" y="1094874"/>
            <a:ext cx="5834200" cy="3569368"/>
            <a:chOff x="2565620" y="1094874"/>
            <a:chExt cx="5834200" cy="3569368"/>
          </a:xfrm>
        </p:grpSpPr>
        <p:sp>
          <p:nvSpPr>
            <p:cNvPr id="10" name="TextBox 9"/>
            <p:cNvSpPr txBox="1"/>
            <p:nvPr/>
          </p:nvSpPr>
          <p:spPr>
            <a:xfrm>
              <a:off x="5348038" y="1094874"/>
              <a:ext cx="3051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2400" i="1" dirty="0">
                  <a:solidFill>
                    <a:srgbClr val="00B0F0"/>
                  </a:solidFill>
                </a:rPr>
                <a:t>Infected Mosquitoes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3749" y="2051384"/>
              <a:ext cx="39704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95901" y="4255168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87916" y="4255168"/>
              <a:ext cx="358052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65620" y="3970421"/>
              <a:ext cx="352926" cy="409074"/>
            </a:xfrm>
            <a:prstGeom prst="rect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9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A740-4ECA-D745-8434-23469B49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Time-at-Risk (</a:t>
            </a:r>
            <a:r>
              <a:rPr lang="en-US" dirty="0" err="1"/>
              <a:t>TaR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AC9-C5CF-9A49-BD82-A74D8176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93" y="1169043"/>
            <a:ext cx="3947714" cy="2543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BAA02-CA49-2A43-B093-136D2DF5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77" y="4347227"/>
            <a:ext cx="3784922" cy="11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7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2DFF-8DB8-FB45-AE1F-6BE8091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9121"/>
            <a:ext cx="4091066" cy="89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3C4E8-4F2F-1749-80FA-95303481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293" y="910172"/>
            <a:ext cx="2523281" cy="1011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502E-4D67-5845-AB79-EAA18D96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667" y="1931052"/>
            <a:ext cx="6136341" cy="89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21114-EC2D-CA47-89E4-F05A2DC3A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22" y="2872488"/>
            <a:ext cx="5641955" cy="104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3CF5E-B5CA-EF42-90D8-D08A2940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733" y="4011496"/>
            <a:ext cx="981195" cy="7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E5EF-2292-1241-97BA-F5E847C34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235" y="3995674"/>
            <a:ext cx="1870698" cy="789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50E717-A591-3D40-BE36-7A4B13F3FF93}"/>
              </a:ext>
            </a:extLst>
          </p:cNvPr>
          <p:cNvGrpSpPr/>
          <p:nvPr/>
        </p:nvGrpSpPr>
        <p:grpSpPr>
          <a:xfrm>
            <a:off x="445625" y="1053296"/>
            <a:ext cx="2214833" cy="1759070"/>
            <a:chOff x="445625" y="1053296"/>
            <a:chExt cx="2214833" cy="17590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4CA60C-D23B-0943-B7DC-BBC8F722BF18}"/>
                </a:ext>
              </a:extLst>
            </p:cNvPr>
            <p:cNvSpPr/>
            <p:nvPr/>
          </p:nvSpPr>
          <p:spPr>
            <a:xfrm>
              <a:off x="445625" y="1053296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527EF9-089D-BF46-B075-926F9F9218E4}"/>
                </a:ext>
              </a:extLst>
            </p:cNvPr>
            <p:cNvSpPr/>
            <p:nvPr/>
          </p:nvSpPr>
          <p:spPr>
            <a:xfrm>
              <a:off x="1516991" y="2002138"/>
              <a:ext cx="1143467" cy="81022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E9F4D-AA7B-D548-847F-C8E878A7DF72}"/>
              </a:ext>
            </a:extLst>
          </p:cNvPr>
          <p:cNvGrpSpPr/>
          <p:nvPr/>
        </p:nvGrpSpPr>
        <p:grpSpPr>
          <a:xfrm>
            <a:off x="3087267" y="5110410"/>
            <a:ext cx="3744409" cy="767452"/>
            <a:chOff x="3087267" y="5110410"/>
            <a:chExt cx="3744409" cy="7674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C51B4E-A695-3242-A1D7-AB5EDEBFC3D2}"/>
                </a:ext>
              </a:extLst>
            </p:cNvPr>
            <p:cNvSpPr/>
            <p:nvPr/>
          </p:nvSpPr>
          <p:spPr>
            <a:xfrm>
              <a:off x="3087267" y="5338612"/>
              <a:ext cx="379141" cy="341970"/>
            </a:xfrm>
            <a:prstGeom prst="rect">
              <a:avLst/>
            </a:prstGeom>
            <a:solidFill>
              <a:srgbClr val="92C67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0280A-ECE1-944D-9F68-096000B7DA6F}"/>
                </a:ext>
              </a:extLst>
            </p:cNvPr>
            <p:cNvSpPr/>
            <p:nvPr/>
          </p:nvSpPr>
          <p:spPr>
            <a:xfrm>
              <a:off x="3965112" y="5110410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9C2D33-00B6-6543-99CF-E5F78B399D11}"/>
                </a:ext>
              </a:extLst>
            </p:cNvPr>
            <p:cNvSpPr/>
            <p:nvPr/>
          </p:nvSpPr>
          <p:spPr>
            <a:xfrm>
              <a:off x="4493025" y="5535892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C90E04-FF9C-FC4E-BC78-18664AAEC203}"/>
                </a:ext>
              </a:extLst>
            </p:cNvPr>
            <p:cNvSpPr/>
            <p:nvPr/>
          </p:nvSpPr>
          <p:spPr>
            <a:xfrm>
              <a:off x="5692462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3C249D-9AF0-1844-8D33-9029DCA11022}"/>
                </a:ext>
              </a:extLst>
            </p:cNvPr>
            <p:cNvSpPr/>
            <p:nvPr/>
          </p:nvSpPr>
          <p:spPr>
            <a:xfrm>
              <a:off x="6518855" y="5320271"/>
              <a:ext cx="312821" cy="34197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1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64578" y="5001536"/>
            <a:ext cx="4408519" cy="946292"/>
            <a:chOff x="2464578" y="5001536"/>
            <a:chExt cx="4408519" cy="9462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578" y="5001536"/>
              <a:ext cx="4408519" cy="9462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F23342-32A3-184E-9D57-647F218CA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06" t="34279" r="78198" b="28849"/>
            <a:stretch/>
          </p:blipFill>
          <p:spPr>
            <a:xfrm>
              <a:off x="3098289" y="5335139"/>
              <a:ext cx="312822" cy="34891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7AC33-EE09-F94B-8F59-FF7BB6B5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Assumptions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5625" y="910172"/>
            <a:ext cx="7913949" cy="3875474"/>
            <a:chOff x="445625" y="910172"/>
            <a:chExt cx="7913949" cy="3875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D12DFF-8DB8-FB45-AE1F-6BE8091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969121"/>
              <a:ext cx="4091066" cy="8944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C4E8-4F2F-1749-80FA-95303481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6293" y="910172"/>
              <a:ext cx="2523281" cy="10111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B502E-4D67-5845-AB79-EAA18D9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667" y="1931052"/>
              <a:ext cx="6136341" cy="894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21114-EC2D-CA47-89E4-F05A2DC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22" y="2872488"/>
              <a:ext cx="5641955" cy="1041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13CF5E-B5CA-EF42-90D8-D08A2940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733" y="4011496"/>
              <a:ext cx="981195" cy="758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BEE5EF-2292-1241-97BA-F5E847C3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7235" y="3995674"/>
              <a:ext cx="1870698" cy="78997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50E717-A591-3D40-BE36-7A4B13F3FF93}"/>
                </a:ext>
              </a:extLst>
            </p:cNvPr>
            <p:cNvGrpSpPr/>
            <p:nvPr/>
          </p:nvGrpSpPr>
          <p:grpSpPr>
            <a:xfrm>
              <a:off x="445625" y="1053296"/>
              <a:ext cx="2214833" cy="1759070"/>
              <a:chOff x="445625" y="1053296"/>
              <a:chExt cx="2214833" cy="175907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4CA60C-D23B-0943-B7DC-BBC8F722BF18}"/>
                  </a:ext>
                </a:extLst>
              </p:cNvPr>
              <p:cNvSpPr/>
              <p:nvPr/>
            </p:nvSpPr>
            <p:spPr>
              <a:xfrm>
                <a:off x="445625" y="1053296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527EF9-089D-BF46-B075-926F9F9218E4}"/>
                  </a:ext>
                </a:extLst>
              </p:cNvPr>
              <p:cNvSpPr/>
              <p:nvPr/>
            </p:nvSpPr>
            <p:spPr>
              <a:xfrm>
                <a:off x="1516991" y="2002138"/>
                <a:ext cx="1143467" cy="810228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E4A82F-9FE6-C842-8AF4-1E9A3DBCF9F6}"/>
              </a:ext>
            </a:extLst>
          </p:cNvPr>
          <p:cNvGrpSpPr/>
          <p:nvPr/>
        </p:nvGrpSpPr>
        <p:grpSpPr>
          <a:xfrm>
            <a:off x="1629645" y="995622"/>
            <a:ext cx="6607906" cy="3789008"/>
            <a:chOff x="1629645" y="995622"/>
            <a:chExt cx="6607906" cy="37890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B7AC37-1FD5-1544-9F4B-9EAD5C91A0B5}"/>
                </a:ext>
              </a:extLst>
            </p:cNvPr>
            <p:cNvSpPr/>
            <p:nvPr/>
          </p:nvSpPr>
          <p:spPr>
            <a:xfrm>
              <a:off x="1629645" y="995622"/>
              <a:ext cx="6607906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6E001E-A975-DD4D-B3A4-F67714EC63ED}"/>
                </a:ext>
              </a:extLst>
            </p:cNvPr>
            <p:cNvSpPr/>
            <p:nvPr/>
          </p:nvSpPr>
          <p:spPr>
            <a:xfrm>
              <a:off x="2696427" y="1988802"/>
              <a:ext cx="5040581" cy="87768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E35DD-7DB9-4641-A9CC-9C8F5818506B}"/>
                </a:ext>
              </a:extLst>
            </p:cNvPr>
            <p:cNvSpPr/>
            <p:nvPr/>
          </p:nvSpPr>
          <p:spPr>
            <a:xfrm>
              <a:off x="1751022" y="3009541"/>
              <a:ext cx="5595523" cy="177508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364317"/>
      </p:ext>
    </p:extLst>
  </p:cSld>
  <p:clrMapOvr>
    <a:masterClrMapping/>
  </p:clrMapOvr>
  <p:transition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1561</TotalTime>
  <Words>206</Words>
  <Application>Microsoft Office PowerPoint</Application>
  <PresentationFormat>On-screen Show (4:3)</PresentationFormat>
  <Paragraphs>68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Courier New</vt:lpstr>
      <vt:lpstr>IHME ppt template_1109</vt:lpstr>
      <vt:lpstr>Measuring Malaria in Complex Transmission Systems</vt:lpstr>
      <vt:lpstr>Introduction</vt:lpstr>
      <vt:lpstr>Objectives</vt:lpstr>
      <vt:lpstr>Objectives</vt:lpstr>
      <vt:lpstr>Mathematical Underpinnings</vt:lpstr>
      <vt:lpstr>Ross-Macdonald Equations</vt:lpstr>
      <vt:lpstr>Time-at-Risk (TaR)</vt:lpstr>
      <vt:lpstr>Equilibrium Assumptions</vt:lpstr>
      <vt:lpstr>Equilibrium Assumptions</vt:lpstr>
      <vt:lpstr>Equilibrium Assumptions</vt:lpstr>
      <vt:lpstr>Reproductive Rate</vt:lpstr>
      <vt:lpstr>Vector-Based Approach</vt:lpstr>
      <vt:lpstr>Vectors of Variables</vt:lpstr>
      <vt:lpstr>Scaling by Time-at-Risk</vt:lpstr>
      <vt:lpstr>Ross-Macdonald Equations</vt:lpstr>
      <vt:lpstr>Ross-Macdonald Equations</vt:lpstr>
      <vt:lpstr>Equilibrium Assumptions</vt:lpstr>
      <vt:lpstr>Simple Example</vt:lpstr>
      <vt:lpstr>Simple Example: One Village, One Forest</vt:lpstr>
      <vt:lpstr>Simple Example: One Village, One Forest</vt:lpstr>
      <vt:lpstr>Simple Example: One Village, One Forest</vt:lpstr>
      <vt:lpstr>Simple Example: One Village, One Forest</vt:lpstr>
      <vt:lpstr>Expanded Example</vt:lpstr>
      <vt:lpstr>Expand to More Villages and Forests</vt:lpstr>
      <vt:lpstr>Expand to More Villages and Forests</vt:lpstr>
      <vt:lpstr>Expand to More Villages and Forests</vt:lpstr>
      <vt:lpstr>Expand to More Villages and Forests</vt:lpstr>
      <vt:lpstr>Implementation In R</vt:lpstr>
      <vt:lpstr>R Code</vt:lpstr>
      <vt:lpstr>R Code</vt:lpstr>
      <vt:lpstr>R Code – Parameters</vt:lpstr>
      <vt:lpstr>R Code – TaR Matrix</vt:lpstr>
      <vt:lpstr>R Code – R Values</vt:lpstr>
      <vt:lpstr>R Code – Results</vt:lpstr>
      <vt:lpstr>Visualizations</vt:lpstr>
      <vt:lpstr>Visualizations</vt:lpstr>
      <vt:lpstr>Simple Example: One Village, One Forest</vt:lpstr>
      <vt:lpstr>Simple Example: One Village, One Forest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103</cp:revision>
  <dcterms:created xsi:type="dcterms:W3CDTF">2009-11-17T17:26:05Z</dcterms:created>
  <dcterms:modified xsi:type="dcterms:W3CDTF">2018-11-15T21:26:04Z</dcterms:modified>
</cp:coreProperties>
</file>